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6D188-A10B-44F3-B62A-3684A7CA9E5E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537D3-B9AC-4943-92C5-A6C26554B6B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A57A2-A9D6-41CF-997C-EE4A644FB4B4}" type="datetimeFigureOut">
              <a:rPr lang="ru-RU" smtClean="0"/>
              <a:t>06.10.2009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494A-389F-4E00-A43C-B2F77CEB3968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42858"/>
            <a:ext cx="5949692" cy="46836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4294967295"/>
          </p:nvPr>
        </p:nvSpPr>
        <p:spPr>
          <a:xfrm>
            <a:off x="6072198" y="1714488"/>
            <a:ext cx="2571768" cy="4381531"/>
          </a:xfrm>
        </p:spPr>
        <p:txBody>
          <a:bodyPr>
            <a:noAutofit/>
          </a:bodyPr>
          <a:lstStyle>
            <a:extLst/>
          </a:lstStyle>
          <a:p>
            <a:pPr marL="0" indent="0" eaLnBrk="0" hangingPunct="0">
              <a:lnSpc>
                <a:spcPts val="1000"/>
              </a:lnSpc>
              <a:buNone/>
            </a:pPr>
            <a:r>
              <a:rPr sz="1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Arial" charset="0"/>
              </a:rPr>
              <a:t>TAGAZ VEGA по габаритам превосходит многих своих одноклассников и прямых конкурентов. </a:t>
            </a:r>
          </a:p>
          <a:p>
            <a:pPr marL="0" indent="0" eaLnBrk="0" hangingPunct="0">
              <a:lnSpc>
                <a:spcPts val="1000"/>
              </a:lnSpc>
              <a:buNone/>
            </a:pP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pitchFamily="18" charset="0"/>
              <a:cs typeface="Arial" charset="0"/>
            </a:endParaRPr>
          </a:p>
          <a:p>
            <a:pPr marL="0" indent="0" eaLnBrk="0" hangingPunct="0">
              <a:lnSpc>
                <a:spcPts val="1000"/>
              </a:lnSpc>
              <a:buNone/>
            </a:pPr>
            <a:r>
              <a:rPr sz="1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Arial" charset="0"/>
              </a:rPr>
              <a:t>TAGAZ VEGA превосходит одноклассников по мощности двигателя.</a:t>
            </a:r>
          </a:p>
          <a:p>
            <a:pPr marL="0" indent="0" eaLnBrk="0" hangingPunct="0">
              <a:lnSpc>
                <a:spcPts val="1000"/>
              </a:lnSpc>
              <a:buNone/>
            </a:pP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pitchFamily="18" charset="0"/>
              <a:cs typeface="Arial" charset="0"/>
            </a:endParaRPr>
          </a:p>
          <a:p>
            <a:pPr marL="0" indent="0" eaLnBrk="0" hangingPunct="0">
              <a:lnSpc>
                <a:spcPts val="1000"/>
              </a:lnSpc>
              <a:buNone/>
            </a:pPr>
            <a:r>
              <a:rPr sz="1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Arial" charset="0"/>
              </a:rPr>
              <a:t>TAGAZ VEGA – самый опционально оснащенный автомобиль в своем классе и ценовой категории.</a:t>
            </a:r>
          </a:p>
          <a:p>
            <a:pPr marL="0" indent="0" eaLnBrk="0" hangingPunct="0">
              <a:lnSpc>
                <a:spcPts val="1000"/>
              </a:lnSpc>
              <a:buNone/>
            </a:pP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pitchFamily="18" charset="0"/>
              <a:cs typeface="Arial" charset="0"/>
            </a:endParaRPr>
          </a:p>
          <a:p>
            <a:pPr marL="0" indent="0" eaLnBrk="0" hangingPunct="0">
              <a:lnSpc>
                <a:spcPts val="1000"/>
              </a:lnSpc>
              <a:buNone/>
            </a:pPr>
            <a:r>
              <a:rPr sz="1000" b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Arial" charset="0"/>
              </a:rPr>
              <a:t>ТAGAZ VEGA – это первый автомобиль, созданный Российским производителем на уровне иностранных аналогов.</a:t>
            </a:r>
            <a:endParaRPr lang="ru-RU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333485"/>
            <a:ext cx="642910" cy="952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633442" y="380979"/>
            <a:ext cx="8153400" cy="857256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lvl="0">
              <a:spcBef>
                <a:spcPct val="0"/>
              </a:spcBef>
            </a:pPr>
            <a:r>
              <a:rPr sz="2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Потребительские преимущества </a:t>
            </a:r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VEGA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7" name="Рисунок 6" descr="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6215074" y="190478"/>
            <a:ext cx="2714644" cy="119686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14348" y="1333485"/>
            <a:ext cx="8001056" cy="952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3" y="1714489"/>
          <a:ext cx="5857916" cy="2667019"/>
        </p:xfrm>
        <a:graphic>
          <a:graphicData uri="http://schemas.openxmlformats.org/drawingml/2006/table">
            <a:tbl>
              <a:tblPr/>
              <a:tblGrid>
                <a:gridCol w="1487727"/>
                <a:gridCol w="983582"/>
                <a:gridCol w="1043441"/>
                <a:gridCol w="1171583"/>
                <a:gridCol w="1171583"/>
              </a:tblGrid>
              <a:tr h="6923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Габариты</a:t>
                      </a:r>
                      <a:endParaRPr lang="en-US" sz="13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rtl="0" fontAlgn="b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ТагАЗ </a:t>
                      </a:r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VEGA</a:t>
                      </a:r>
                    </a:p>
                    <a:p>
                      <a:pPr algn="ctr" rtl="0" fontAlgn="b"/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Kia </a:t>
                      </a:r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Spectra</a:t>
                      </a:r>
                    </a:p>
                    <a:p>
                      <a:pPr algn="ctr" rtl="0" fontAlgn="b"/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rtl="0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Hyundai </a:t>
                      </a:r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Accent</a:t>
                      </a:r>
                    </a:p>
                    <a:p>
                      <a:pPr algn="ctr" rtl="0" fontAlgn="b"/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Hyundai Elantra </a:t>
                      </a:r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XD </a:t>
                      </a:r>
                    </a:p>
                    <a:p>
                      <a:pPr algn="ctr" rtl="0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811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Колесная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база 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2610 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2560 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2440 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2610мм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51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Длинна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4514 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4510 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4260 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4525 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51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Ширина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1746 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1720 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1680 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1720 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51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Высота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1436 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1515 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1395 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1425 мм</a:t>
                      </a:r>
                    </a:p>
                  </a:txBody>
                  <a:tcPr marL="8946" marR="8946" marT="119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" name="Рисунок 10" descr="Рисунок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388" y="5072074"/>
            <a:ext cx="2428892" cy="1441215"/>
          </a:xfrm>
          <a:prstGeom prst="rect">
            <a:avLst/>
          </a:prstGeom>
        </p:spPr>
      </p:pic>
      <p:pic>
        <p:nvPicPr>
          <p:cNvPr id="13" name="Рисунок 12" descr="Рисунок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4762510"/>
            <a:ext cx="6000792" cy="154874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1333485"/>
            <a:ext cx="642910" cy="952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633442" y="380979"/>
            <a:ext cx="8153400" cy="857256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0" hangingPunct="0"/>
            <a:r>
              <a:rPr sz="2800" b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Техническое описание автомобиля. 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eaLnBrk="0" hangingPunct="0"/>
            <a:r>
              <a:rPr sz="1300" b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Сравнение с конкурентами и аналогами.</a:t>
            </a:r>
            <a:endParaRPr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Рисунок 6" descr="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6429388" y="142851"/>
            <a:ext cx="2571768" cy="105400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14348" y="1333485"/>
            <a:ext cx="8001056" cy="952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85786" y="1619237"/>
          <a:ext cx="6643734" cy="4911510"/>
        </p:xfrm>
        <a:graphic>
          <a:graphicData uri="http://schemas.openxmlformats.org/drawingml/2006/table">
            <a:tbl>
              <a:tblPr/>
              <a:tblGrid>
                <a:gridCol w="2000967"/>
                <a:gridCol w="1647855"/>
                <a:gridCol w="1438604"/>
                <a:gridCol w="1556308"/>
              </a:tblGrid>
              <a:tr h="482617">
                <a:tc>
                  <a:txBody>
                    <a:bodyPr/>
                    <a:lstStyle/>
                    <a:p>
                      <a:pPr algn="ctr" rtl="0" fontAlgn="t"/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 rtl="0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Изготовитель </a:t>
                      </a:r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 rtl="0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 rtl="0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ТагАЗ 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 rtl="0" fontAlgn="t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Chevrolet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 rtl="0" fontAlgn="t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Mitsubishi 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173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Марка транспортного средства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ТАГАЗ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Chevrolet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Mitsubishi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49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Категория транспортного средства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М1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М1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М1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5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Коммерческое наименование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Vega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Lacetti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Lancer(9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модель)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617">
                <a:tc gridSpan="4">
                  <a:txBody>
                    <a:bodyPr/>
                    <a:lstStyle/>
                    <a:p>
                      <a:pPr algn="ctr" rtl="0" fontAlgn="t"/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 rtl="0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ОБЩИЕ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ХАРАКТЕРИСТИКИ 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МАШИНЫ</a:t>
                      </a:r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000" marR="9000" marT="900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000" marR="9000" marT="900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000" marR="9000" marT="900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2549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Колесная формула/ведущие колеса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 x 2 /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передние 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 x 2 /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передние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 x 2 /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передние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974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Схема компоновки транспортного средства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переднеприводная , расположение двигателя –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переднее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поперечное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переднеприводная , расположение двигателя – переднее поперечное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переднеприводная , расположение двигателя – переднее поперечное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5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Тип кузова/количество дверей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седан /4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седан /4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седан /4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5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Количество мест спереди / сзади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2/3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2/3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2/3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5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Габаритные размеры  (мм):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9000" marR="9000" marT="1200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9000" marR="9000" marT="1200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9000" marR="9000" marT="1200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5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-длина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4514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4515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4535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5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-ширина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1746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1725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1715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5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-высота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1436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1445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1445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5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База  (мм)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2610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2600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2500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5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Колея передних/задних колес 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1490 / 1490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1480/1480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 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49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Масса снаряженного транспортного средства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(кг)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1300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1255-1305 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1185</a:t>
                      </a:r>
                    </a:p>
                  </a:txBody>
                  <a:tcPr marL="9000" marR="9000" marT="12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1333485"/>
            <a:ext cx="642910" cy="952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633442" y="380979"/>
            <a:ext cx="8153400" cy="857256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0" hangingPunct="0"/>
            <a:r>
              <a:rPr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Технические характеристики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VEGA.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eaLnBrk="0" hangingPunct="0"/>
            <a:r>
              <a:rPr sz="1300" b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Сравнение с конкурентами.</a:t>
            </a:r>
            <a:endParaRPr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Рисунок 6" descr="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6357950" y="190478"/>
            <a:ext cx="2571768" cy="119686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14348" y="1333485"/>
            <a:ext cx="8001056" cy="952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28662" y="1619237"/>
          <a:ext cx="6500858" cy="5083047"/>
        </p:xfrm>
        <a:graphic>
          <a:graphicData uri="http://schemas.openxmlformats.org/drawingml/2006/table">
            <a:tbl>
              <a:tblPr/>
              <a:tblGrid>
                <a:gridCol w="1957936"/>
                <a:gridCol w="1612418"/>
                <a:gridCol w="1407665"/>
                <a:gridCol w="1522839"/>
              </a:tblGrid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Изготовитель 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ТагАЗ 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Chevrolet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Mitsubishi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sng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Двигатель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 марка тип ) </a:t>
                      </a:r>
                      <a:endParaRPr lang="ru-RU" sz="1100" b="1" i="0" u="sng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TAGAZ, G16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GM, Daewoo, F16D3 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бензиновый, четырехтактный 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бензиновый, четырехтактный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бензиновый, четырехтактный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Кол. и расположение цилиндров                          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 рядное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 рядное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 рядное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рабочий объем ( см3 )          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1597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1598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1584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номинальная мощность л.с. 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124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109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98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Максимальный крутящий момент, Нм 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173</a:t>
                      </a:r>
                    </a:p>
                  </a:txBody>
                  <a:tcPr marL="7910" marR="7910" marT="105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150</a:t>
                      </a:r>
                    </a:p>
                  </a:txBody>
                  <a:tcPr marL="7910" marR="7910" marT="105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150</a:t>
                      </a:r>
                    </a:p>
                  </a:txBody>
                  <a:tcPr marL="7910" marR="7910" marT="105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89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Топливо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неэтилированный бензин с октановым числом не менее 91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неэтилированный бензин с октановым числом не менее 91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неэтилированный бензин с октановым числом не менее 91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Трансмиссия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механическая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механическая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механическая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Сцепление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(марка тип)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Сухое однодисковое, привод гидравлический 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Фрикционное, однодисковое, сухое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Сухое, однодисковое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Коробка передач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(марка тип)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синхронизированная, с ручным управлением</a:t>
                      </a:r>
                    </a:p>
                  </a:txBody>
                  <a:tcPr marL="7910" marR="7910" marT="1054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число передач коробки передач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Передаточные числа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I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3.818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3,818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3,58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II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2.158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2,158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1,95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III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1.478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1,481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1,34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IV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1.129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1,121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0,98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V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0.886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0,886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0,8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- 3X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3.333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3,333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3,42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Главная передача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(марка тип )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цилиндрическая косозубая</a:t>
                      </a:r>
                    </a:p>
                  </a:txBody>
                  <a:tcPr marL="7910" marR="7910" marT="1054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7910" marR="7910" marT="10547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82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передаточное число главной передачи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3,55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3,722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4,05</a:t>
                      </a:r>
                    </a:p>
                  </a:txBody>
                  <a:tcPr marL="7910" marR="7910" marT="105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1333485"/>
            <a:ext cx="642910" cy="952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633442" y="380979"/>
            <a:ext cx="8153400" cy="857256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0" hangingPunct="0"/>
            <a:r>
              <a:rPr sz="28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Технические характеристики 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VEGA.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eaLnBrk="0" hangingPunct="0"/>
            <a:r>
              <a:rPr sz="1300" b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Сравнение с конкурентами.</a:t>
            </a:r>
            <a:endParaRPr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Рисунок 6" descr="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6215074" y="190478"/>
            <a:ext cx="2714644" cy="119686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14348" y="1333485"/>
            <a:ext cx="8001056" cy="952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71472" y="1619239"/>
          <a:ext cx="7858181" cy="5078182"/>
        </p:xfrm>
        <a:graphic>
          <a:graphicData uri="http://schemas.openxmlformats.org/drawingml/2006/table">
            <a:tbl>
              <a:tblPr/>
              <a:tblGrid>
                <a:gridCol w="2391913"/>
                <a:gridCol w="1969812"/>
                <a:gridCol w="1719676"/>
                <a:gridCol w="1776780"/>
              </a:tblGrid>
              <a:tr h="14914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Изготовитель 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ТагАЗ 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Chevrolet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Mitsubishi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23237"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Подвеска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(марка тип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90" marR="5890" marT="589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90" marR="5890" marT="589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90" marR="5890" marT="589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948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- передняя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Независимая, типа McPherson,с цилиндрически-ми     пружинами,           гидравлически-ми  амортизаторами и стабилизаторoм поперечной устойчивости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Независимая, пружинная типа McPherson, со  стабилизаторoм поперечной устойчивости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Независимая, пружинная типа McPherson, со  стабилизаторoм поперечной устойчивости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94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- задняя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Независимая типа McPherson, с цилиндрическими     пружинами, гидравлически-ми   амортизатора -ми и стабилизаторoм поперечной устойчивости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Независимая, пружинная, рычажная, с гидравлически-ми телескопически-ми амортизаторами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Независимая, пружинная, рычажная, с гидравлически-ми телескопически-ми амортизаторами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3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улевое управление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(марка тип)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рулевой механизм типа "шестерня – рейка", рулевой привод с гидроусилите-лем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рулевой механизм типа "шестерня – рейка", рулевой привод с гидроусилите-лем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рулевой механизм типа "шестерня – рейка", рулевой привод с гидроусилите-лем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237"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Тормозные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системы         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90" marR="5890" marT="589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90" marR="5890" marT="589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90" marR="5890" marT="589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917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- рабочая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Гидравлическая, двухконтурная с     диагональным разделением на контуры, с вакуумным усилителем; возможна установка ABS; тормозные механизмы передних колес – дисковые, задних – дисковые или барабанные.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Гидравлическая, двухконтурная с     диагональным разделением на контуры, с вакуумным усилителем; возможна установка ABS; тормозные механизмы всех колес дисковые.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Гидравлическая, двухконтурная с     диагональным разделением на контуры, с вакуумным усилителем; возможна установка ABS; тормозные механизмы передних колес – дисковые, задних – дисковые или барабанные.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59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- запасная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каждый  контуров рабочей тормозной системы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каждый  контуров рабочей тормозной системы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каждый  контуров рабочей тормозной системы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36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- стояночная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механический  (тросовый)  привод к тормозным механизмам задних колес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механический  привод к тормозным механизмам задних колес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механический  привод к тормозным механизмам задних колес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237"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                      Шины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90" marR="5890" marT="589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90" marR="5890" marT="589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890" marR="5890" marT="589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80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- размер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175/70R14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или 195/55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R15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175/70R14, 185/65R14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или 195/55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R15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175/70R13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23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- индекс несущей способности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84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84(86)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84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23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- индекс скорости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H(T)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36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Дополнительное оборудование транспортного средства 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противоугонное устройство, кондиционер (хладагент R134A), аудиосистема, подушка безопасности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5890" marR="5890" marT="785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740</Words>
  <Application>Microsoft Office PowerPoint</Application>
  <PresentationFormat>Экран (4:3)</PresentationFormat>
  <Paragraphs>246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Dell</cp:lastModifiedBy>
  <cp:revision>4</cp:revision>
  <dcterms:created xsi:type="dcterms:W3CDTF">2009-10-06T10:42:33Z</dcterms:created>
  <dcterms:modified xsi:type="dcterms:W3CDTF">2009-10-06T11:14:47Z</dcterms:modified>
</cp:coreProperties>
</file>